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7" r:id="rId3"/>
    <p:sldId id="265" r:id="rId4"/>
    <p:sldId id="264" r:id="rId5"/>
    <p:sldId id="260" r:id="rId6"/>
    <p:sldId id="263" r:id="rId7"/>
    <p:sldId id="262" r:id="rId8"/>
    <p:sldId id="266" r:id="rId9"/>
    <p:sldId id="261" r:id="rId10"/>
    <p:sldId id="259" r:id="rId11"/>
    <p:sldId id="267" r:id="rId12"/>
    <p:sldId id="269" r:id="rId13"/>
    <p:sldId id="268" r:id="rId14"/>
    <p:sldId id="272" r:id="rId15"/>
    <p:sldId id="280" r:id="rId16"/>
    <p:sldId id="270" r:id="rId17"/>
    <p:sldId id="281" r:id="rId18"/>
    <p:sldId id="271" r:id="rId19"/>
    <p:sldId id="276" r:id="rId20"/>
    <p:sldId id="275" r:id="rId21"/>
    <p:sldId id="289" r:id="rId22"/>
    <p:sldId id="282" r:id="rId23"/>
    <p:sldId id="283" r:id="rId24"/>
    <p:sldId id="286" r:id="rId25"/>
    <p:sldId id="287" r:id="rId26"/>
    <p:sldId id="288" r:id="rId27"/>
    <p:sldId id="285" r:id="rId28"/>
    <p:sldId id="279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D3E6-E178-450E-B77D-E078267BBE34}" type="datetimeFigureOut">
              <a:rPr lang="de-AT" smtClean="0"/>
              <a:t>26.07.2015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18DF-7B30-4A3E-A1F0-92F63316DBC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83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29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645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04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665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626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083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4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58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8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33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6000"/>
              </a:schemeClr>
            </a:gs>
            <a:gs pos="69000">
              <a:schemeClr val="accent5">
                <a:lumMod val="54000"/>
              </a:schemeClr>
            </a:gs>
            <a:gs pos="82000">
              <a:schemeClr val="accent5">
                <a:lumMod val="75000"/>
              </a:schemeClr>
            </a:gs>
            <a:gs pos="100000">
              <a:schemeClr val="accent5">
                <a:lumMod val="7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29AE7-5311-4900-AB32-9533CCA510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72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</a:t>
            </a:fld>
            <a:endParaRPr lang="de-AT"/>
          </a:p>
        </p:txBody>
      </p:sp>
      <p:pic>
        <p:nvPicPr>
          <p:cNvPr id="1028" name="Picture 4" descr="http://media05.regionaut.meinbezirk.at/2013/10/07/5192966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81088"/>
            <a:ext cx="2624090" cy="17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3657600" y="1251751"/>
            <a:ext cx="5157926" cy="3045041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dirty="0" smtClean="0"/>
              <a:t>Herzlich</a:t>
            </a:r>
          </a:p>
          <a:p>
            <a:pPr algn="ctr"/>
            <a:r>
              <a:rPr lang="de-AT" sz="6000" dirty="0" smtClean="0"/>
              <a:t>Willkommen!</a:t>
            </a:r>
            <a:endParaRPr lang="de-AT" sz="6000" dirty="0"/>
          </a:p>
        </p:txBody>
      </p:sp>
      <p:sp>
        <p:nvSpPr>
          <p:cNvPr id="6" name="Textfeld 5"/>
          <p:cNvSpPr txBox="1"/>
          <p:nvPr/>
        </p:nvSpPr>
        <p:spPr>
          <a:xfrm>
            <a:off x="740546" y="342899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Wilhelm Tanzer</a:t>
            </a:r>
          </a:p>
          <a:p>
            <a:r>
              <a:rPr lang="de-AT" dirty="0" smtClean="0"/>
              <a:t>NMS St. Peter/</a:t>
            </a:r>
            <a:r>
              <a:rPr lang="de-AT" dirty="0" err="1" smtClean="0"/>
              <a:t>Wbg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98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</a:t>
            </a:r>
            <a:r>
              <a:rPr lang="de-AT" dirty="0" err="1" smtClean="0"/>
              <a:t>digi.komp</a:t>
            </a:r>
            <a:r>
              <a:rPr lang="de-AT" dirty="0" smtClean="0"/>
              <a:t> Kursauswahl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10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2548000"/>
            <a:ext cx="9925050" cy="18192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3710" y="886691"/>
            <a:ext cx="991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digi.komp8 - Kurse</a:t>
            </a:r>
            <a:endParaRPr lang="de-AT" sz="3200" dirty="0"/>
          </a:p>
        </p:txBody>
      </p:sp>
      <p:pic>
        <p:nvPicPr>
          <p:cNvPr id="1026" name="Picture 2" descr="https://www.brz.gv.at/image-store/4nIuDO50fwfdDjlM0Dcbj3L8EWWe7hfbN8jk8hsrzRU/238/auto/cropandresize/prop/0/0/1000/363/kunden_partner/kunden/logo_bmbf.jpg?4cxx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64855"/>
            <a:ext cx="22669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xing.com/img/custom/cp/assets/logo/b/7/1/84849/logo/logo-edugroup20140305-20527-1ot2v8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45" y="1564855"/>
            <a:ext cx="333511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erufsmatura-wien.at/files/img/Logos/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01" y="1564855"/>
            <a:ext cx="919117" cy="8061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hteck 6"/>
          <p:cNvSpPr/>
          <p:nvPr/>
        </p:nvSpPr>
        <p:spPr>
          <a:xfrm>
            <a:off x="1043710" y="517359"/>
            <a:ext cx="4440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AT" sz="2400" b="1" dirty="0" smtClean="0"/>
              <a:t>2. Geeignete </a:t>
            </a:r>
            <a:r>
              <a:rPr lang="de-AT" sz="2400" b="1" dirty="0"/>
              <a:t>Kurse für alle finden</a:t>
            </a:r>
          </a:p>
        </p:txBody>
      </p:sp>
    </p:spTree>
    <p:extLst>
      <p:ext uri="{BB962C8B-B14F-4D97-AF65-F5344CB8AC3E}">
        <p14:creationId xmlns:p14="http://schemas.microsoft.com/office/powerpoint/2010/main" val="34634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</a:t>
            </a:r>
            <a:r>
              <a:rPr lang="de-AT" dirty="0" err="1" smtClean="0"/>
              <a:t>digikomp</a:t>
            </a:r>
            <a:r>
              <a:rPr lang="de-AT" dirty="0" smtClean="0"/>
              <a:t> Kursauswahl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11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65339" y="606761"/>
            <a:ext cx="459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2.1. Kurse</a:t>
            </a:r>
            <a:r>
              <a:rPr lang="de-AT" sz="2400" dirty="0" smtClean="0"/>
              <a:t> für den Unterricht direkt auf </a:t>
            </a:r>
            <a:r>
              <a:rPr lang="de-AT" sz="2400" b="1" dirty="0" smtClean="0"/>
              <a:t>digi.komp.at</a:t>
            </a:r>
            <a:r>
              <a:rPr lang="de-AT" sz="2400" dirty="0" smtClean="0"/>
              <a:t> auswählen 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72900"/>
              </p:ext>
            </p:extLst>
          </p:nvPr>
        </p:nvGraphicFramePr>
        <p:xfrm>
          <a:off x="551685" y="1669971"/>
          <a:ext cx="447064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048"/>
                <a:gridCol w="1988598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Informatik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Fächer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Basiskurs</a:t>
                      </a:r>
                    </a:p>
                    <a:p>
                      <a:r>
                        <a:rPr lang="de-AT" dirty="0" smtClean="0"/>
                        <a:t>Kurse</a:t>
                      </a:r>
                      <a:r>
                        <a:rPr lang="de-AT" baseline="0" dirty="0" smtClean="0"/>
                        <a:t> für Informatik</a:t>
                      </a:r>
                    </a:p>
                    <a:p>
                      <a:r>
                        <a:rPr lang="de-AT" baseline="0" dirty="0" err="1" smtClean="0"/>
                        <a:t>tw</a:t>
                      </a:r>
                      <a:r>
                        <a:rPr lang="de-AT" baseline="0" dirty="0" smtClean="0"/>
                        <a:t>. Fächerübergreifende Kurse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Kurse zu den</a:t>
                      </a:r>
                    </a:p>
                    <a:p>
                      <a:r>
                        <a:rPr lang="de-AT" b="1" dirty="0" smtClean="0"/>
                        <a:t>Unterrichtsfächern</a:t>
                      </a:r>
                      <a:endParaRPr lang="de-AT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82" y="728571"/>
            <a:ext cx="1923175" cy="25364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98" y="705671"/>
            <a:ext cx="1504293" cy="253647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3" y="3357979"/>
            <a:ext cx="2473170" cy="6666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32" y="705671"/>
            <a:ext cx="2831781" cy="7808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69" y="1656726"/>
            <a:ext cx="2849243" cy="17722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69" y="3645001"/>
            <a:ext cx="2857381" cy="14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 smtClean="0"/>
              <a:t>Digi.komp</a:t>
            </a:r>
            <a:r>
              <a:rPr lang="de-AT" dirty="0" smtClean="0"/>
              <a:t> Kursauswahl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12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" y="4857192"/>
            <a:ext cx="11057566" cy="9843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" y="2132409"/>
            <a:ext cx="4934721" cy="246736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6463" y="572154"/>
            <a:ext cx="529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2.2 Kurse für den Unterricht – </a:t>
            </a:r>
            <a:r>
              <a:rPr lang="de-AT" sz="2400" b="1" dirty="0" smtClean="0"/>
              <a:t>Aushang</a:t>
            </a:r>
          </a:p>
        </p:txBody>
      </p:sp>
    </p:spTree>
    <p:extLst>
      <p:ext uri="{BB962C8B-B14F-4D97-AF65-F5344CB8AC3E}">
        <p14:creationId xmlns:p14="http://schemas.microsoft.com/office/powerpoint/2010/main" val="13847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/>
              <a:t>Digi.komp</a:t>
            </a:r>
            <a:r>
              <a:rPr lang="de-AT" dirty="0"/>
              <a:t> </a:t>
            </a:r>
            <a:r>
              <a:rPr lang="de-AT" dirty="0" smtClean="0"/>
              <a:t>Kursauswahl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13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723"/>
            <a:ext cx="3705225" cy="19431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6847" y="674703"/>
            <a:ext cx="1115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2.3 Kurssammlung (nach Fächern/Schulstufen) auf der </a:t>
            </a:r>
            <a:r>
              <a:rPr lang="de-AT" sz="2400" dirty="0" err="1" smtClean="0"/>
              <a:t>schuleigeneen</a:t>
            </a:r>
            <a:r>
              <a:rPr lang="de-AT" sz="2400" dirty="0" smtClean="0"/>
              <a:t> </a:t>
            </a:r>
            <a:r>
              <a:rPr lang="de-AT" sz="2400" b="1" dirty="0" err="1" smtClean="0"/>
              <a:t>Moodle</a:t>
            </a:r>
            <a:r>
              <a:rPr lang="de-AT" sz="2400" b="1" dirty="0" smtClean="0"/>
              <a:t>-Plattform</a:t>
            </a:r>
            <a:endParaRPr lang="de-AT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3414"/>
            <a:ext cx="5560335" cy="12921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404" y="3162503"/>
            <a:ext cx="2043995" cy="29311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36848" y="1210824"/>
            <a:ext cx="390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2.3.1 In </a:t>
            </a:r>
            <a:r>
              <a:rPr lang="de-AT" dirty="0" err="1" smtClean="0"/>
              <a:t>Moodle</a:t>
            </a:r>
            <a:r>
              <a:rPr lang="de-AT" dirty="0" smtClean="0"/>
              <a:t>-Kursübersicht verlinken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994646" y="1299603"/>
            <a:ext cx="431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2.3.2 Kurs importieren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8320404" y="4992786"/>
            <a:ext cx="2432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Vorteile: </a:t>
            </a:r>
          </a:p>
          <a:p>
            <a:r>
              <a:rPr lang="de-AT" dirty="0" smtClean="0"/>
              <a:t>Abgaben, Bewertungen</a:t>
            </a:r>
          </a:p>
          <a:p>
            <a:r>
              <a:rPr lang="de-AT" dirty="0" smtClean="0"/>
              <a:t>„Informatische Grundkompetenzen“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15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/>
              <a:t>Digi.komp</a:t>
            </a:r>
            <a:r>
              <a:rPr lang="de-AT" dirty="0"/>
              <a:t> </a:t>
            </a:r>
            <a:r>
              <a:rPr lang="de-AT" dirty="0" smtClean="0"/>
              <a:t>Durchführung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14</a:t>
            </a:fld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518604" y="339174"/>
            <a:ext cx="860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Kurse durchführen</a:t>
            </a:r>
            <a:endParaRPr lang="de-AT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18604" y="883716"/>
            <a:ext cx="557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Blended</a:t>
            </a:r>
            <a:r>
              <a:rPr lang="de-AT" dirty="0" smtClean="0"/>
              <a:t> </a:t>
            </a:r>
            <a:r>
              <a:rPr lang="de-AT" dirty="0" err="1" smtClean="0"/>
              <a:t>learning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Helfersystem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Lehrer als Lernbegleiter (techn. Probleme)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Wo werden Ergebnisse gespeichert/nachgewiesen?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4" y="2247736"/>
            <a:ext cx="10103696" cy="41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/>
              <a:t>Digi.komp</a:t>
            </a:r>
            <a:r>
              <a:rPr lang="de-AT" dirty="0"/>
              <a:t> </a:t>
            </a:r>
            <a:r>
              <a:rPr lang="de-AT" dirty="0" smtClean="0"/>
              <a:t>Durchführung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15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27" y="1137230"/>
            <a:ext cx="6474696" cy="19472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2" y="1136054"/>
            <a:ext cx="4019550" cy="194840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52482" y="528904"/>
            <a:ext cx="3114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/>
              <a:t>Schwierigkeit bewerten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2" y="3429000"/>
            <a:ext cx="10058400" cy="27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/>
              <a:t>Digi.komp</a:t>
            </a:r>
            <a:r>
              <a:rPr lang="de-AT" dirty="0"/>
              <a:t> </a:t>
            </a:r>
            <a:r>
              <a:rPr lang="de-AT" dirty="0" smtClean="0"/>
              <a:t>und </a:t>
            </a:r>
            <a:r>
              <a:rPr lang="de-AT" dirty="0" err="1" smtClean="0"/>
              <a:t>Exabis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16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70909" y="735510"/>
            <a:ext cx="60861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dirty="0" smtClean="0"/>
              <a:t>3. Kurse bestätigen/bewerten/dokumentieren</a:t>
            </a:r>
          </a:p>
          <a:p>
            <a:endParaRPr lang="de-AT" dirty="0" smtClean="0"/>
          </a:p>
          <a:p>
            <a:r>
              <a:rPr lang="de-AT" dirty="0" smtClean="0"/>
              <a:t>3.1 Lehrerliste</a:t>
            </a:r>
            <a:r>
              <a:rPr lang="de-AT" dirty="0"/>
              <a:t> </a:t>
            </a:r>
            <a:r>
              <a:rPr lang="de-AT" dirty="0" smtClean="0"/>
              <a:t>– Aufzeichnung der Kurse und Kompetenzen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8" y="1874061"/>
            <a:ext cx="11295855" cy="940160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22872"/>
              </p:ext>
            </p:extLst>
          </p:nvPr>
        </p:nvGraphicFramePr>
        <p:xfrm>
          <a:off x="470907" y="2985114"/>
          <a:ext cx="8908861" cy="3229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186"/>
                <a:gridCol w="384435"/>
                <a:gridCol w="468008"/>
                <a:gridCol w="384435"/>
                <a:gridCol w="367720"/>
                <a:gridCol w="401149"/>
                <a:gridCol w="434579"/>
                <a:gridCol w="417864"/>
                <a:gridCol w="401149"/>
                <a:gridCol w="401149"/>
                <a:gridCol w="367720"/>
                <a:gridCol w="351006"/>
                <a:gridCol w="351006"/>
                <a:gridCol w="317577"/>
                <a:gridCol w="417864"/>
                <a:gridCol w="384435"/>
                <a:gridCol w="434579"/>
              </a:tblGrid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 dirty="0">
                          <a:effectLst/>
                        </a:rPr>
                        <a:t>003 Hardware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004 Dateimanagement - Das Haus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013 IT-Nutzung - Umfrage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 dirty="0">
                          <a:effectLst/>
                        </a:rPr>
                        <a:t>019 Handy-Rätsel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4.1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021 Spam Mail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1.2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022 Leben mit und ohne Handy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1.1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3.3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3.4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023 Bits und Bytes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032 QR-Code – Was ist das?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2.4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034 Scratch - Katz und Maus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4.3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037 Soziale Netzwerke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1.2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3.4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045 Geschichte der Informatik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1.4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300" u="none" strike="noStrike">
                          <a:effectLst/>
                        </a:rPr>
                        <a:t>100 Informationssicherheit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1.3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3.4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107 Verkaufen im Internet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1.2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2.4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3.3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0661"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127 Daten erfassen und sortieren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1.2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1.4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2.2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3.1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3.3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3.4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4.2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>
                          <a:effectLst/>
                        </a:rPr>
                        <a:t> </a:t>
                      </a:r>
                      <a:endParaRPr lang="de-AT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300" u="none" strike="noStrike" dirty="0">
                          <a:effectLst/>
                        </a:rPr>
                        <a:t> </a:t>
                      </a:r>
                      <a:endParaRPr lang="de-A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2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/>
              <a:t>Digi.komp</a:t>
            </a:r>
            <a:r>
              <a:rPr lang="de-AT" dirty="0"/>
              <a:t> </a:t>
            </a:r>
            <a:r>
              <a:rPr lang="de-AT" dirty="0" smtClean="0"/>
              <a:t>und </a:t>
            </a:r>
            <a:r>
              <a:rPr lang="de-AT" dirty="0" err="1" smtClean="0"/>
              <a:t>Exabis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17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53154" y="433669"/>
            <a:ext cx="680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3.2 Informatische Grundkompetenzen in </a:t>
            </a:r>
            <a:r>
              <a:rPr lang="de-AT" dirty="0" err="1" smtClean="0"/>
              <a:t>Moodle-Exabis-Competencies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8" y="911679"/>
            <a:ext cx="2373019" cy="39357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290" y="911678"/>
            <a:ext cx="8601997" cy="39357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90" y="4956094"/>
            <a:ext cx="8601997" cy="10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/>
              <a:t>Digi.komp</a:t>
            </a:r>
            <a:r>
              <a:rPr lang="de-AT" dirty="0"/>
              <a:t> </a:t>
            </a:r>
            <a:r>
              <a:rPr lang="de-AT" dirty="0" smtClean="0"/>
              <a:t>Planungsraster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18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518604" y="530759"/>
            <a:ext cx="860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3.3 Planungsrasterraster - Kursbestätigungen  - Zertifikat</a:t>
            </a:r>
            <a:endParaRPr lang="de-AT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16" y="1144896"/>
            <a:ext cx="2219418" cy="32821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8" y="1144897"/>
            <a:ext cx="3394040" cy="328214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18605" y="4427045"/>
            <a:ext cx="34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http://digikomp.at/praxis/portale/digitale-kompetenzen/digikomp8nms-ahs-unterstufe/planungsraster.html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36931" y="4427045"/>
            <a:ext cx="23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/>
              <a:t>Planungsraster für </a:t>
            </a:r>
            <a:r>
              <a:rPr lang="de-AT" sz="800" dirty="0" err="1" smtClean="0"/>
              <a:t>SchülerInnen</a:t>
            </a:r>
            <a:r>
              <a:rPr lang="de-AT" sz="800" dirty="0" smtClean="0"/>
              <a:t> NMS St. Peter/</a:t>
            </a:r>
            <a:r>
              <a:rPr lang="de-AT" sz="800" dirty="0" err="1" smtClean="0"/>
              <a:t>Wbg</a:t>
            </a:r>
            <a:r>
              <a:rPr lang="de-AT" sz="800" dirty="0" smtClean="0"/>
              <a:t>.</a:t>
            </a:r>
            <a:endParaRPr lang="de-AT" sz="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5" y="3140716"/>
            <a:ext cx="5221363" cy="130534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70792" y="4446057"/>
            <a:ext cx="5312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/>
              <a:t>Planungsraster für </a:t>
            </a:r>
            <a:r>
              <a:rPr lang="de-AT" sz="800" dirty="0" err="1" smtClean="0"/>
              <a:t>LehrerInnen</a:t>
            </a:r>
            <a:r>
              <a:rPr lang="de-AT" sz="800" dirty="0" smtClean="0"/>
              <a:t> NMS St. Peter/</a:t>
            </a:r>
            <a:r>
              <a:rPr lang="de-AT" sz="800" dirty="0" err="1" smtClean="0"/>
              <a:t>Wbg</a:t>
            </a:r>
            <a:r>
              <a:rPr lang="de-AT" sz="800" dirty="0" smtClean="0"/>
              <a:t>.</a:t>
            </a:r>
            <a:endParaRPr lang="de-AT" sz="8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9" y="4903749"/>
            <a:ext cx="3394040" cy="868975"/>
          </a:xfrm>
          <a:prstGeom prst="rect">
            <a:avLst/>
          </a:prstGeom>
        </p:spPr>
      </p:pic>
      <p:sp>
        <p:nvSpPr>
          <p:cNvPr id="14" name="Pfeil nach oben 13"/>
          <p:cNvSpPr/>
          <p:nvPr/>
        </p:nvSpPr>
        <p:spPr>
          <a:xfrm>
            <a:off x="4199467" y="4903749"/>
            <a:ext cx="203200" cy="70118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512780" y="5772724"/>
            <a:ext cx="3394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http://www.edugroup.at/praxis/portale/digitale-kompetenzen/digikomp8nms-ahs-unterstufe/eportfolio-zertifikat.html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35" y="5197474"/>
            <a:ext cx="5154613" cy="68728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470792" y="1743841"/>
            <a:ext cx="816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800" dirty="0" smtClean="0"/>
              <a:t>+</a:t>
            </a:r>
            <a:endParaRPr lang="de-AT" sz="8800" dirty="0"/>
          </a:p>
        </p:txBody>
      </p:sp>
      <p:sp>
        <p:nvSpPr>
          <p:cNvPr id="20" name="Pfeil nach unten 19"/>
          <p:cNvSpPr/>
          <p:nvPr/>
        </p:nvSpPr>
        <p:spPr>
          <a:xfrm>
            <a:off x="6756400" y="4725880"/>
            <a:ext cx="228600" cy="3879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46" y="493314"/>
            <a:ext cx="1973802" cy="39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 animBg="1"/>
      <p:bldP spid="15" grpId="0"/>
      <p:bldP spid="18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err="1"/>
              <a:t>Digi.komp</a:t>
            </a:r>
            <a:r>
              <a:rPr lang="de-AT" dirty="0"/>
              <a:t> </a:t>
            </a:r>
            <a:r>
              <a:rPr lang="de-AT" dirty="0" err="1" smtClean="0"/>
              <a:t>ePortfolio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19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651561" y="758586"/>
            <a:ext cx="5349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 smtClean="0"/>
              <a:t>3.4 Ergebnisse und </a:t>
            </a:r>
            <a:r>
              <a:rPr lang="de-AT" sz="2400" dirty="0" err="1" smtClean="0"/>
              <a:t>ePortfolio</a:t>
            </a:r>
            <a:r>
              <a:rPr lang="de-AT" sz="2400" dirty="0" smtClean="0"/>
              <a:t> auf </a:t>
            </a:r>
            <a:r>
              <a:rPr lang="de-AT" sz="2400" dirty="0" err="1" smtClean="0"/>
              <a:t>Moodle</a:t>
            </a:r>
            <a:endParaRPr lang="de-AT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0" y="1496026"/>
            <a:ext cx="2324100" cy="16287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1541501"/>
            <a:ext cx="2543175" cy="8572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2720001"/>
            <a:ext cx="2543175" cy="12684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35" y="1541501"/>
            <a:ext cx="3205117" cy="38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2618912" y="2308195"/>
            <a:ext cx="835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digi.komp8 – eine Chance </a:t>
            </a:r>
            <a:endParaRPr lang="de-AT" sz="4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de-AT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für </a:t>
            </a:r>
            <a:r>
              <a:rPr lang="de-AT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die digitale Schulentwicklung</a:t>
            </a:r>
            <a:endParaRPr lang="de-AT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73" y="3818755"/>
            <a:ext cx="2217282" cy="953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12" y="3819551"/>
            <a:ext cx="952500" cy="9525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25" y="3818755"/>
            <a:ext cx="2701005" cy="9532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00" y="3818755"/>
            <a:ext cx="966952" cy="9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20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22" y="450275"/>
            <a:ext cx="3875843" cy="40379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562991" y="4647481"/>
            <a:ext cx="9628574" cy="139041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10213" y="450275"/>
            <a:ext cx="529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Tipp: </a:t>
            </a:r>
          </a:p>
          <a:p>
            <a:r>
              <a:rPr lang="de-AT" dirty="0" smtClean="0"/>
              <a:t>Sammelpunkt auf OneDrive in einer Gruppe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86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21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1074198" y="816746"/>
            <a:ext cx="579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4. Evaluation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4198" y="1544714"/>
            <a:ext cx="921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4.1 Auf </a:t>
            </a:r>
            <a:r>
              <a:rPr lang="de-AT" sz="2400" dirty="0" err="1" smtClean="0"/>
              <a:t>LehrerInnen</a:t>
            </a:r>
            <a:r>
              <a:rPr lang="de-AT" sz="2400" dirty="0" smtClean="0"/>
              <a:t>-Ebene</a:t>
            </a:r>
          </a:p>
          <a:p>
            <a:r>
              <a:rPr lang="de-AT" sz="2400" dirty="0" smtClean="0"/>
              <a:t>4.2 Auf </a:t>
            </a:r>
            <a:r>
              <a:rPr lang="de-AT" sz="2400" dirty="0" err="1" smtClean="0"/>
              <a:t>SchülerInnen</a:t>
            </a:r>
            <a:r>
              <a:rPr lang="de-AT" sz="2400" dirty="0" smtClean="0"/>
              <a:t>-Ebene</a:t>
            </a:r>
          </a:p>
          <a:p>
            <a:r>
              <a:rPr lang="de-AT" sz="2400" dirty="0" smtClean="0"/>
              <a:t>4.3 In Bezug auf den Entwicklungsplan</a:t>
            </a:r>
          </a:p>
        </p:txBody>
      </p:sp>
    </p:spTree>
    <p:extLst>
      <p:ext uri="{BB962C8B-B14F-4D97-AF65-F5344CB8AC3E}">
        <p14:creationId xmlns:p14="http://schemas.microsoft.com/office/powerpoint/2010/main" val="16573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22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1074198" y="355107"/>
            <a:ext cx="579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4.1 Evaluation auf </a:t>
            </a:r>
            <a:r>
              <a:rPr lang="de-AT" sz="2400" b="1" dirty="0" err="1" smtClean="0"/>
              <a:t>LehrerInnen</a:t>
            </a:r>
            <a:r>
              <a:rPr lang="de-AT" sz="2400" b="1" dirty="0" smtClean="0"/>
              <a:t>-Ebene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4198" y="1083075"/>
            <a:ext cx="9215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Wie viele </a:t>
            </a:r>
            <a:r>
              <a:rPr lang="de-AT" b="1" dirty="0" smtClean="0"/>
              <a:t>Lehrkräfte</a:t>
            </a:r>
            <a:r>
              <a:rPr lang="de-AT" dirty="0" smtClean="0"/>
              <a:t> haben das Angebot genutzt? 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Welche </a:t>
            </a:r>
            <a:r>
              <a:rPr lang="de-AT" b="1" dirty="0" smtClean="0"/>
              <a:t>Fächer</a:t>
            </a:r>
            <a:r>
              <a:rPr lang="de-AT" dirty="0" smtClean="0"/>
              <a:t> konnten erreicht werden? &gt; </a:t>
            </a:r>
            <a:r>
              <a:rPr lang="de-AT" dirty="0" smtClean="0">
                <a:solidFill>
                  <a:srgbClr val="00B050"/>
                </a:solidFill>
              </a:rPr>
              <a:t>BE, BU, CS, D, GW, INF, M (GZ), </a:t>
            </a:r>
            <a:r>
              <a:rPr lang="de-AT" dirty="0" smtClean="0"/>
              <a:t>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Welche </a:t>
            </a:r>
            <a:r>
              <a:rPr lang="de-AT" b="1" dirty="0" smtClean="0"/>
              <a:t>Kurse</a:t>
            </a:r>
            <a:r>
              <a:rPr lang="de-AT" dirty="0" smtClean="0"/>
              <a:t> wurden verwendet? 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Wann sollen die Basiskurse (5. </a:t>
            </a:r>
            <a:r>
              <a:rPr lang="de-AT" dirty="0" err="1" smtClean="0"/>
              <a:t>Schst</a:t>
            </a:r>
            <a:r>
              <a:rPr lang="de-AT" dirty="0" smtClean="0"/>
              <a:t>.) absolviert werden &gt; </a:t>
            </a:r>
            <a:r>
              <a:rPr lang="de-AT" dirty="0" smtClean="0">
                <a:solidFill>
                  <a:srgbClr val="00B050"/>
                </a:solidFill>
              </a:rPr>
              <a:t>SAM-Trainingstage (Schulbeginn)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Hat die kollegiale </a:t>
            </a:r>
            <a:r>
              <a:rPr lang="de-AT" b="1" dirty="0" smtClean="0"/>
              <a:t>Unterstützung</a:t>
            </a:r>
            <a:r>
              <a:rPr lang="de-AT" dirty="0" smtClean="0"/>
              <a:t> (</a:t>
            </a:r>
            <a:r>
              <a:rPr lang="de-AT" dirty="0" err="1" smtClean="0"/>
              <a:t>eBuddy</a:t>
            </a:r>
            <a:r>
              <a:rPr lang="de-AT" dirty="0" smtClean="0"/>
              <a:t>) funktioniert? &gt;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Wie sieht es mit den </a:t>
            </a:r>
            <a:r>
              <a:rPr lang="de-AT" b="1" dirty="0"/>
              <a:t>d</a:t>
            </a:r>
            <a:r>
              <a:rPr lang="de-AT" b="1" dirty="0" smtClean="0"/>
              <a:t>igitalen Kompetenzen </a:t>
            </a:r>
            <a:r>
              <a:rPr lang="de-AT" dirty="0" smtClean="0"/>
              <a:t>der Lehrkräfte aus? &gt; </a:t>
            </a:r>
            <a:r>
              <a:rPr lang="de-AT" dirty="0" err="1" smtClean="0">
                <a:solidFill>
                  <a:srgbClr val="00B050"/>
                </a:solidFill>
              </a:rPr>
              <a:t>DIGIcheck</a:t>
            </a:r>
            <a:r>
              <a:rPr lang="de-AT" dirty="0" smtClean="0">
                <a:solidFill>
                  <a:srgbClr val="00B050"/>
                </a:solidFill>
              </a:rPr>
              <a:t> Lehrer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Was soll verbessert werden? &gt;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3266863"/>
            <a:ext cx="3961430" cy="29370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40" y="3266863"/>
            <a:ext cx="5981821" cy="11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23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447582" y="443884"/>
            <a:ext cx="579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4.2 Evaluation auf </a:t>
            </a:r>
            <a:r>
              <a:rPr lang="de-AT" sz="2400" b="1" dirty="0" err="1" smtClean="0"/>
              <a:t>SchülerInnen</a:t>
            </a:r>
            <a:r>
              <a:rPr lang="de-AT" sz="2400" b="1" dirty="0" smtClean="0"/>
              <a:t>-Ebene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7581" y="1171852"/>
            <a:ext cx="1060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Ergebnisse der </a:t>
            </a:r>
            <a:r>
              <a:rPr lang="de-AT" b="1" dirty="0" err="1" smtClean="0"/>
              <a:t>SchülerInnen</a:t>
            </a:r>
            <a:r>
              <a:rPr lang="de-AT" b="1" dirty="0" smtClean="0"/>
              <a:t>-Befragung </a:t>
            </a:r>
            <a:r>
              <a:rPr lang="de-AT" dirty="0" smtClean="0"/>
              <a:t>(n=50)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4" y="1888310"/>
            <a:ext cx="5084812" cy="197347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3884"/>
            <a:ext cx="5826237" cy="198064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4" y="4075193"/>
            <a:ext cx="5094306" cy="144616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1" y="2633349"/>
            <a:ext cx="5819236" cy="155308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1" y="4395250"/>
            <a:ext cx="5819236" cy="11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24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4" y="583202"/>
            <a:ext cx="5200448" cy="51606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45" y="3888736"/>
            <a:ext cx="5530076" cy="18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25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8" y="295268"/>
            <a:ext cx="11237567" cy="45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26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157"/>
            <a:ext cx="10907716" cy="33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Evaluation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27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1074198" y="816746"/>
            <a:ext cx="92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4.3 Evaluation in Bezug auf den Entwicklungsplan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4198" y="1544714"/>
            <a:ext cx="9215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Wurden die Zielvereinbarungen erfüllt?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Haben die </a:t>
            </a:r>
            <a:r>
              <a:rPr lang="de-AT" dirty="0" err="1" smtClean="0"/>
              <a:t>SchülerInnen</a:t>
            </a:r>
            <a:r>
              <a:rPr lang="de-AT" dirty="0" smtClean="0"/>
              <a:t> genug Kompetenzen erreicht?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Wenn ja, welche Erfahrungen/Ergebnisse bestehen bereits und können weiter verwendet werden (</a:t>
            </a:r>
            <a:r>
              <a:rPr lang="de-AT" b="1" dirty="0"/>
              <a:t>Nachhaltigkeit</a:t>
            </a:r>
            <a:r>
              <a:rPr lang="de-AT" dirty="0" smtClean="0"/>
              <a:t>)? &gt; </a:t>
            </a:r>
            <a:r>
              <a:rPr lang="de-AT" dirty="0" err="1" smtClean="0"/>
              <a:t>Moodle</a:t>
            </a:r>
            <a:r>
              <a:rPr lang="de-AT" dirty="0" smtClean="0"/>
              <a:t>-Kurse, Fächerportale mit digi.komp8-Kursen, Beispiele, Listen…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Soll </a:t>
            </a:r>
            <a:r>
              <a:rPr lang="de-AT" b="1" dirty="0" err="1" smtClean="0"/>
              <a:t>DIGIcheck</a:t>
            </a:r>
            <a:r>
              <a:rPr lang="de-AT" dirty="0" smtClean="0"/>
              <a:t> mit den Schülern durchgeführt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Soll es eine </a:t>
            </a:r>
            <a:r>
              <a:rPr lang="de-AT" b="1" dirty="0" smtClean="0"/>
              <a:t>Fortsetzung</a:t>
            </a:r>
            <a:r>
              <a:rPr lang="de-AT" dirty="0" smtClean="0"/>
              <a:t> von digi.komp8 geben?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Sind technische, räumliche Anpassungen notwendig?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2662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28</a:t>
            </a:fld>
            <a:endParaRPr lang="de-AT"/>
          </a:p>
        </p:txBody>
      </p:sp>
      <p:sp>
        <p:nvSpPr>
          <p:cNvPr id="5" name="Abgerundete rechteckige Legende 4"/>
          <p:cNvSpPr/>
          <p:nvPr/>
        </p:nvSpPr>
        <p:spPr>
          <a:xfrm>
            <a:off x="585187" y="577049"/>
            <a:ext cx="7315939" cy="3613210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4000" dirty="0" smtClean="0"/>
              <a:t>„Holzhacken </a:t>
            </a:r>
            <a:r>
              <a:rPr lang="de-AT" sz="4000" dirty="0"/>
              <a:t>ist deshalb so beliebt, weil man bei dieser Tätigkeit den Erfolg sofort sieht</a:t>
            </a:r>
            <a:r>
              <a:rPr lang="de-AT" sz="4000" dirty="0" smtClean="0"/>
              <a:t>.“</a:t>
            </a:r>
          </a:p>
          <a:p>
            <a:pPr algn="r"/>
            <a:r>
              <a:rPr lang="de-AT" sz="2400" dirty="0" smtClean="0"/>
              <a:t>Albert Einstein</a:t>
            </a:r>
            <a:endParaRPr lang="de-AT" sz="2400" dirty="0"/>
          </a:p>
        </p:txBody>
      </p:sp>
      <p:sp>
        <p:nvSpPr>
          <p:cNvPr id="6" name="Herz 5"/>
          <p:cNvSpPr/>
          <p:nvPr/>
        </p:nvSpPr>
        <p:spPr>
          <a:xfrm rot="980842">
            <a:off x="8007657" y="2797934"/>
            <a:ext cx="3373515" cy="2991774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dirty="0" smtClean="0">
                <a:solidFill>
                  <a:srgbClr val="FF0000"/>
                </a:solidFill>
              </a:rPr>
              <a:t>Danke</a:t>
            </a:r>
            <a:endParaRPr lang="de-AT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17.03.2015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3</a:t>
            </a:fld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680839" y="2644170"/>
            <a:ext cx="8830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AT" sz="2400" dirty="0"/>
              <a:t>digi.komp8 an der Schule </a:t>
            </a:r>
            <a:r>
              <a:rPr lang="de-AT" sz="2400" dirty="0" smtClean="0"/>
              <a:t>verankern (+ </a:t>
            </a:r>
            <a:r>
              <a:rPr lang="de-AT" sz="2400" dirty="0" err="1" smtClean="0"/>
              <a:t>DIGIcheck</a:t>
            </a:r>
            <a:r>
              <a:rPr lang="de-AT" sz="2400" dirty="0" smtClean="0"/>
              <a:t> für Lehrerkräfte)</a:t>
            </a:r>
            <a:endParaRPr lang="de-AT" sz="2400" dirty="0"/>
          </a:p>
          <a:p>
            <a:pPr marL="342900" lvl="0" indent="-342900">
              <a:buFont typeface="+mj-lt"/>
              <a:buAutoNum type="arabicPeriod"/>
            </a:pPr>
            <a:r>
              <a:rPr lang="de-AT" sz="2400" dirty="0"/>
              <a:t>Geeignete Kurse für alle </a:t>
            </a:r>
            <a:r>
              <a:rPr lang="de-AT" sz="2400" dirty="0" smtClean="0"/>
              <a:t>finden (und durchführen)</a:t>
            </a:r>
            <a:endParaRPr lang="de-AT" sz="2400" dirty="0"/>
          </a:p>
          <a:p>
            <a:pPr marL="342900" lvl="0" indent="-342900">
              <a:buFont typeface="+mj-lt"/>
              <a:buAutoNum type="arabicPeriod"/>
            </a:pPr>
            <a:r>
              <a:rPr lang="de-AT" sz="2400" dirty="0" smtClean="0"/>
              <a:t>Kurs-Ergebnisse </a:t>
            </a:r>
            <a:r>
              <a:rPr lang="de-AT" sz="2400" dirty="0"/>
              <a:t>dokumentieren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AT" sz="2400" dirty="0" smtClean="0"/>
              <a:t>Evaluation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5154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Bereiche, Akteure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4</a:t>
            </a:fld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6096000" y="536333"/>
            <a:ext cx="58955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>
                <a:latin typeface="Arial" panose="020B0604020202020204" pitchFamily="34" charset="0"/>
              </a:rPr>
              <a:t>Die  Akteure</a:t>
            </a:r>
          </a:p>
          <a:p>
            <a:endParaRPr lang="de-AT" dirty="0" smtClean="0">
              <a:latin typeface="Arial" panose="020B0604020202020204" pitchFamily="34" charset="0"/>
            </a:endParaRPr>
          </a:p>
          <a:p>
            <a:r>
              <a:rPr lang="de-AT" dirty="0" smtClean="0">
                <a:latin typeface="Arial" panose="020B0604020202020204" pitchFamily="34" charset="0"/>
              </a:rPr>
              <a:t>„Demnach </a:t>
            </a:r>
            <a:r>
              <a:rPr lang="de-AT" dirty="0">
                <a:latin typeface="Arial" panose="020B0604020202020204" pitchFamily="34" charset="0"/>
              </a:rPr>
              <a:t>agieren in jedem Innovationsprozess der </a:t>
            </a:r>
            <a:r>
              <a:rPr lang="de-AT" dirty="0" smtClean="0">
                <a:latin typeface="Arial" panose="020B0604020202020204" pitchFamily="34" charset="0"/>
              </a:rPr>
              <a:t>Unterrichtsentwicklung </a:t>
            </a:r>
            <a:r>
              <a:rPr lang="de-AT" dirty="0">
                <a:latin typeface="Arial" panose="020B0604020202020204" pitchFamily="34" charset="0"/>
              </a:rPr>
              <a:t>folgende Typen:</a:t>
            </a:r>
          </a:p>
          <a:p>
            <a:r>
              <a:rPr lang="de-AT" dirty="0">
                <a:latin typeface="Arial" panose="020B0604020202020204" pitchFamily="34" charset="0"/>
              </a:rPr>
              <a:t>• </a:t>
            </a:r>
            <a:r>
              <a:rPr lang="de-AT" dirty="0" smtClean="0">
                <a:latin typeface="Arial" panose="020B0604020202020204" pitchFamily="34" charset="0"/>
              </a:rPr>
              <a:t>die </a:t>
            </a:r>
            <a:r>
              <a:rPr lang="de-AT" dirty="0">
                <a:latin typeface="Arial" panose="020B0604020202020204" pitchFamily="34" charset="0"/>
              </a:rPr>
              <a:t>»Träumer« </a:t>
            </a:r>
            <a:r>
              <a:rPr lang="de-AT" sz="1200" dirty="0">
                <a:latin typeface="Arial" panose="020B0604020202020204" pitchFamily="34" charset="0"/>
              </a:rPr>
              <a:t>als unverzichtbare, ideengebende Personen für eine Vision guten, </a:t>
            </a:r>
            <a:r>
              <a:rPr lang="de-AT" sz="1200" dirty="0" smtClean="0">
                <a:latin typeface="Arial" panose="020B0604020202020204" pitchFamily="34" charset="0"/>
              </a:rPr>
              <a:t>allen </a:t>
            </a:r>
            <a:r>
              <a:rPr lang="de-AT" sz="1200" dirty="0">
                <a:latin typeface="Arial" panose="020B0604020202020204" pitchFamily="34" charset="0"/>
              </a:rPr>
              <a:t>Schülerinnen und Schülern gleichermaßen gerecht werdenden Unterrichts,</a:t>
            </a:r>
          </a:p>
          <a:p>
            <a:r>
              <a:rPr lang="de-AT" dirty="0">
                <a:latin typeface="Arial" panose="020B0604020202020204" pitchFamily="34" charset="0"/>
              </a:rPr>
              <a:t>• die »Häuptlinge«,</a:t>
            </a:r>
          </a:p>
          <a:p>
            <a:r>
              <a:rPr lang="de-AT" dirty="0">
                <a:latin typeface="Arial" panose="020B0604020202020204" pitchFamily="34" charset="0"/>
              </a:rPr>
              <a:t>• </a:t>
            </a:r>
            <a:r>
              <a:rPr lang="de-AT" dirty="0" smtClean="0">
                <a:latin typeface="Arial" panose="020B0604020202020204" pitchFamily="34" charset="0"/>
              </a:rPr>
              <a:t>das </a:t>
            </a:r>
            <a:r>
              <a:rPr lang="de-AT" dirty="0">
                <a:latin typeface="Arial" panose="020B0604020202020204" pitchFamily="34" charset="0"/>
              </a:rPr>
              <a:t>»Fußvolk« bzw. die »Indianer«, </a:t>
            </a:r>
            <a:r>
              <a:rPr lang="de-AT" sz="1200" dirty="0">
                <a:latin typeface="Arial" panose="020B0604020202020204" pitchFamily="34" charset="0"/>
              </a:rPr>
              <a:t>ohne die die Häuptlinge nichts ausrichten </a:t>
            </a:r>
            <a:r>
              <a:rPr lang="de-AT" sz="1200" dirty="0" err="1" smtClean="0">
                <a:latin typeface="Arial" panose="020B0604020202020204" pitchFamily="34" charset="0"/>
              </a:rPr>
              <a:t>könen</a:t>
            </a:r>
            <a:r>
              <a:rPr lang="de-AT" sz="1200" dirty="0">
                <a:latin typeface="Arial" panose="020B0604020202020204" pitchFamily="34" charset="0"/>
              </a:rPr>
              <a:t>, </a:t>
            </a:r>
          </a:p>
          <a:p>
            <a:r>
              <a:rPr lang="de-AT" dirty="0">
                <a:latin typeface="Arial" panose="020B0604020202020204" pitchFamily="34" charset="0"/>
              </a:rPr>
              <a:t>• </a:t>
            </a:r>
            <a:r>
              <a:rPr lang="de-AT" dirty="0" smtClean="0">
                <a:latin typeface="Arial" panose="020B0604020202020204" pitchFamily="34" charset="0"/>
              </a:rPr>
              <a:t>die </a:t>
            </a:r>
            <a:r>
              <a:rPr lang="de-AT" dirty="0">
                <a:latin typeface="Arial" panose="020B0604020202020204" pitchFamily="34" charset="0"/>
              </a:rPr>
              <a:t>»</a:t>
            </a:r>
            <a:r>
              <a:rPr lang="de-AT" dirty="0" err="1">
                <a:latin typeface="Arial" panose="020B0604020202020204" pitchFamily="34" charset="0"/>
              </a:rPr>
              <a:t>Strippenzieher</a:t>
            </a:r>
            <a:r>
              <a:rPr lang="de-AT" dirty="0">
                <a:latin typeface="Arial" panose="020B0604020202020204" pitchFamily="34" charset="0"/>
              </a:rPr>
              <a:t> </a:t>
            </a:r>
            <a:r>
              <a:rPr lang="de-AT" sz="1200" dirty="0">
                <a:latin typeface="Arial" panose="020B0604020202020204" pitchFamily="34" charset="0"/>
              </a:rPr>
              <a:t>im Hintergrund«, die dafür sorgen, dass das Tagesgeschäft nicht </a:t>
            </a:r>
            <a:r>
              <a:rPr lang="de-AT" sz="1200" dirty="0" smtClean="0">
                <a:latin typeface="Arial" panose="020B0604020202020204" pitchFamily="34" charset="0"/>
              </a:rPr>
              <a:t>unter </a:t>
            </a:r>
            <a:r>
              <a:rPr lang="de-AT" sz="1200" dirty="0">
                <a:latin typeface="Arial" panose="020B0604020202020204" pitchFamily="34" charset="0"/>
              </a:rPr>
              <a:t>all der Innovationsbereitschaft leidet,</a:t>
            </a:r>
          </a:p>
          <a:p>
            <a:r>
              <a:rPr lang="de-AT" dirty="0">
                <a:latin typeface="Arial" panose="020B0604020202020204" pitchFamily="34" charset="0"/>
              </a:rPr>
              <a:t>• </a:t>
            </a:r>
            <a:r>
              <a:rPr lang="de-AT" dirty="0" smtClean="0">
                <a:latin typeface="Arial" panose="020B0604020202020204" pitchFamily="34" charset="0"/>
              </a:rPr>
              <a:t>die </a:t>
            </a:r>
            <a:r>
              <a:rPr lang="de-AT" dirty="0">
                <a:latin typeface="Arial" panose="020B0604020202020204" pitchFamily="34" charset="0"/>
              </a:rPr>
              <a:t>»Macher« oder »Schrauber</a:t>
            </a:r>
            <a:r>
              <a:rPr lang="de-AT" sz="1200" dirty="0">
                <a:latin typeface="Arial" panose="020B0604020202020204" pitchFamily="34" charset="0"/>
              </a:rPr>
              <a:t>«, die einfach Spaß an der gemeinsamen Arbeit </a:t>
            </a:r>
            <a:r>
              <a:rPr lang="de-AT" sz="1200" dirty="0" smtClean="0">
                <a:latin typeface="Arial" panose="020B0604020202020204" pitchFamily="34" charset="0"/>
              </a:rPr>
              <a:t>finden</a:t>
            </a:r>
            <a:r>
              <a:rPr lang="de-AT" sz="1200" dirty="0">
                <a:latin typeface="Arial" panose="020B0604020202020204" pitchFamily="34" charset="0"/>
              </a:rPr>
              <a:t>,</a:t>
            </a:r>
          </a:p>
          <a:p>
            <a:r>
              <a:rPr lang="de-AT" dirty="0">
                <a:latin typeface="Arial" panose="020B0604020202020204" pitchFamily="34" charset="0"/>
              </a:rPr>
              <a:t>• </a:t>
            </a:r>
            <a:r>
              <a:rPr lang="de-AT" dirty="0" smtClean="0">
                <a:latin typeface="Arial" panose="020B0604020202020204" pitchFamily="34" charset="0"/>
              </a:rPr>
              <a:t>und </a:t>
            </a:r>
            <a:r>
              <a:rPr lang="de-AT" dirty="0">
                <a:latin typeface="Arial" panose="020B0604020202020204" pitchFamily="34" charset="0"/>
              </a:rPr>
              <a:t>schließlich die »Stinkstiefel« und »Bedenkenträger«, </a:t>
            </a:r>
            <a:r>
              <a:rPr lang="de-AT" sz="1200" dirty="0">
                <a:latin typeface="Arial" panose="020B0604020202020204" pitchFamily="34" charset="0"/>
              </a:rPr>
              <a:t>denen man nichts recht </a:t>
            </a:r>
            <a:r>
              <a:rPr lang="de-AT" sz="1200" dirty="0" smtClean="0">
                <a:latin typeface="Arial" panose="020B0604020202020204" pitchFamily="34" charset="0"/>
              </a:rPr>
              <a:t>machen</a:t>
            </a:r>
            <a:r>
              <a:rPr lang="de-AT" sz="1200" dirty="0">
                <a:latin typeface="Arial" panose="020B0604020202020204" pitchFamily="34" charset="0"/>
              </a:rPr>
              <a:t>, von deren Widerstand aber das ganze Kollegium lernen kann</a:t>
            </a:r>
            <a:r>
              <a:rPr lang="de-AT" sz="1200" dirty="0" smtClean="0">
                <a:latin typeface="Arial" panose="020B0604020202020204" pitchFamily="34" charset="0"/>
              </a:rPr>
              <a:t>.“</a:t>
            </a:r>
          </a:p>
          <a:p>
            <a:endParaRPr lang="de-AT" sz="1200" dirty="0" smtClean="0"/>
          </a:p>
          <a:p>
            <a:r>
              <a:rPr lang="de-AT" sz="1200" dirty="0" smtClean="0"/>
              <a:t>Meyer Hilbert (2011). Die </a:t>
            </a:r>
            <a:r>
              <a:rPr lang="de-AT" sz="1200" dirty="0"/>
              <a:t>Rolle der Schulleitung bei </a:t>
            </a:r>
            <a:r>
              <a:rPr lang="de-AT" sz="1200" dirty="0" smtClean="0"/>
              <a:t>der Unterrichtsentwicklung. Online: www.sinus-an-grundschulen.de [15.03.2015]</a:t>
            </a:r>
            <a:endParaRPr lang="de-AT" sz="1200" dirty="0"/>
          </a:p>
        </p:txBody>
      </p:sp>
      <p:sp>
        <p:nvSpPr>
          <p:cNvPr id="7" name="Rechteck 6"/>
          <p:cNvSpPr/>
          <p:nvPr/>
        </p:nvSpPr>
        <p:spPr>
          <a:xfrm>
            <a:off x="2568715" y="852722"/>
            <a:ext cx="18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/>
              <a:t>Schulentwicklung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02434" y="3303528"/>
            <a:ext cx="8973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§§</a:t>
            </a:r>
          </a:p>
          <a:p>
            <a:pPr algn="ctr"/>
            <a:r>
              <a:rPr lang="de-AT" dirty="0" smtClean="0"/>
              <a:t>Leitung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908172" y="3340678"/>
            <a:ext cx="150813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Konzept zur Umsetzung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481042" y="3363153"/>
            <a:ext cx="127564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Akteure</a:t>
            </a:r>
          </a:p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4516413" y="4693023"/>
            <a:ext cx="12402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AT" dirty="0" smtClean="0"/>
              <a:t>Umsetzung</a:t>
            </a:r>
          </a:p>
          <a:p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2916952" y="5710019"/>
            <a:ext cx="115961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AT" dirty="0" smtClean="0"/>
              <a:t>Evaluation</a:t>
            </a:r>
          </a:p>
          <a:p>
            <a:r>
              <a:rPr lang="de-AT" dirty="0" smtClean="0"/>
              <a:t>Feedback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918108" y="4693023"/>
            <a:ext cx="147574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Anpassung</a:t>
            </a:r>
          </a:p>
          <a:p>
            <a:endParaRPr lang="de-AT" dirty="0"/>
          </a:p>
        </p:txBody>
      </p:sp>
      <p:sp>
        <p:nvSpPr>
          <p:cNvPr id="14" name="Rechteck 13"/>
          <p:cNvSpPr/>
          <p:nvPr/>
        </p:nvSpPr>
        <p:spPr>
          <a:xfrm>
            <a:off x="2677491" y="1361423"/>
            <a:ext cx="203656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AT" dirty="0" smtClean="0"/>
              <a:t>Bereiche </a:t>
            </a:r>
            <a:r>
              <a:rPr lang="de-AT" dirty="0"/>
              <a:t>des 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Lerndesign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Schulqualität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eLearning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2393852" y="3509995"/>
            <a:ext cx="552375" cy="2581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 nach rechts 15"/>
          <p:cNvSpPr/>
          <p:nvPr/>
        </p:nvSpPr>
        <p:spPr>
          <a:xfrm>
            <a:off x="3899818" y="3534772"/>
            <a:ext cx="552375" cy="2581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Pfeil nach unten 16"/>
          <p:cNvSpPr/>
          <p:nvPr/>
        </p:nvSpPr>
        <p:spPr>
          <a:xfrm>
            <a:off x="3302493" y="2580811"/>
            <a:ext cx="284086" cy="67503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Pfeil nach unten 17"/>
          <p:cNvSpPr/>
          <p:nvPr/>
        </p:nvSpPr>
        <p:spPr>
          <a:xfrm>
            <a:off x="4793717" y="4007164"/>
            <a:ext cx="284086" cy="67503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Pfeil nach unten 19"/>
          <p:cNvSpPr/>
          <p:nvPr/>
        </p:nvSpPr>
        <p:spPr>
          <a:xfrm rot="7548668">
            <a:off x="2267400" y="5353903"/>
            <a:ext cx="284086" cy="67503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Pfeil nach unten 20"/>
          <p:cNvSpPr/>
          <p:nvPr/>
        </p:nvSpPr>
        <p:spPr>
          <a:xfrm rot="3121485">
            <a:off x="4338921" y="5360878"/>
            <a:ext cx="284086" cy="67503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Pfeil nach unten 21"/>
          <p:cNvSpPr/>
          <p:nvPr/>
        </p:nvSpPr>
        <p:spPr>
          <a:xfrm rot="10800000">
            <a:off x="1520196" y="3980834"/>
            <a:ext cx="284086" cy="64667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/>
          <p:cNvSpPr txBox="1"/>
          <p:nvPr/>
        </p:nvSpPr>
        <p:spPr>
          <a:xfrm>
            <a:off x="337351" y="1915421"/>
            <a:ext cx="219278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Rahmenbedingungen (Ressourcen)</a:t>
            </a:r>
            <a:endParaRPr lang="de-AT" dirty="0"/>
          </a:p>
        </p:txBody>
      </p:sp>
      <p:sp>
        <p:nvSpPr>
          <p:cNvPr id="25" name="Pfeil nach unten 24"/>
          <p:cNvSpPr/>
          <p:nvPr/>
        </p:nvSpPr>
        <p:spPr>
          <a:xfrm>
            <a:off x="1513937" y="2591519"/>
            <a:ext cx="284086" cy="67503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19748" y="204835"/>
            <a:ext cx="5022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AT" sz="2400" dirty="0"/>
              <a:t>digi.komp8 an der Schule </a:t>
            </a:r>
            <a:r>
              <a:rPr lang="de-AT" sz="2400" b="1" dirty="0"/>
              <a:t>verankern</a:t>
            </a:r>
          </a:p>
        </p:txBody>
      </p:sp>
    </p:spTree>
    <p:extLst>
      <p:ext uri="{BB962C8B-B14F-4D97-AF65-F5344CB8AC3E}">
        <p14:creationId xmlns:p14="http://schemas.microsoft.com/office/powerpoint/2010/main" val="24960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SQA</a:t>
            </a:r>
          </a:p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5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9" y="610804"/>
            <a:ext cx="2316915" cy="23203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1410" y="2926481"/>
            <a:ext cx="3256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Abb.1 SQA-Leitfaden, Quelle: http://www.sqa.at/</a:t>
            </a:r>
            <a:endParaRPr lang="de-AT" sz="12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6938506" y="787613"/>
            <a:ext cx="4800938" cy="4800938"/>
            <a:chOff x="5604438" y="919668"/>
            <a:chExt cx="4800938" cy="480093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604438" y="919668"/>
              <a:ext cx="4800938" cy="4800938"/>
              <a:chOff x="5727530" y="919668"/>
              <a:chExt cx="4800938" cy="4800938"/>
            </a:xfrm>
          </p:grpSpPr>
          <p:sp>
            <p:nvSpPr>
              <p:cNvPr id="14" name="Freihandform 13"/>
              <p:cNvSpPr/>
              <p:nvPr/>
            </p:nvSpPr>
            <p:spPr>
              <a:xfrm>
                <a:off x="5727530" y="919668"/>
                <a:ext cx="2346282" cy="2346282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0" y="2346282"/>
                    </a:moveTo>
                    <a:cubicBezTo>
                      <a:pt x="0" y="1050466"/>
                      <a:pt x="1050466" y="0"/>
                      <a:pt x="2346282" y="0"/>
                    </a:cubicBezTo>
                    <a:lnTo>
                      <a:pt x="2346282" y="2346282"/>
                    </a:lnTo>
                    <a:lnTo>
                      <a:pt x="0" y="234628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7898" tIns="857898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2400" kern="1200" dirty="0" err="1" smtClean="0"/>
                  <a:t>Entwick-lungsplan</a:t>
                </a:r>
                <a:endParaRPr lang="de-AT" sz="2400" kern="1200" dirty="0"/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8182186" y="919668"/>
                <a:ext cx="2346282" cy="2346282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0" y="0"/>
                    </a:moveTo>
                    <a:cubicBezTo>
                      <a:pt x="1295816" y="0"/>
                      <a:pt x="2346282" y="1050466"/>
                      <a:pt x="2346282" y="2346282"/>
                    </a:cubicBezTo>
                    <a:lnTo>
                      <a:pt x="0" y="23462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857898" rIns="85789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2400" kern="1200" dirty="0" smtClean="0"/>
                  <a:t>Zielverein-</a:t>
                </a:r>
                <a:r>
                  <a:rPr lang="de-AT" sz="2400" kern="1200" dirty="0" err="1" smtClean="0"/>
                  <a:t>barungen</a:t>
                </a:r>
                <a:endParaRPr lang="de-AT" sz="2400" kern="1200" dirty="0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 rot="21600000">
                <a:off x="8182186" y="3374323"/>
                <a:ext cx="2346282" cy="2346283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2346282" y="0"/>
                    </a:moveTo>
                    <a:cubicBezTo>
                      <a:pt x="2346282" y="1295816"/>
                      <a:pt x="1295816" y="2346282"/>
                      <a:pt x="0" y="2346282"/>
                    </a:cubicBezTo>
                    <a:lnTo>
                      <a:pt x="0" y="0"/>
                    </a:lnTo>
                    <a:lnTo>
                      <a:pt x="2346282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170689" rIns="857898" bIns="85789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2400" kern="1200" dirty="0" smtClean="0"/>
                  <a:t>Evaluation &amp; Feedback</a:t>
                </a:r>
                <a:endParaRPr lang="de-AT" sz="2400" kern="1200" dirty="0"/>
              </a:p>
            </p:txBody>
          </p:sp>
          <p:sp>
            <p:nvSpPr>
              <p:cNvPr id="17" name="Freihandform 16"/>
              <p:cNvSpPr/>
              <p:nvPr/>
            </p:nvSpPr>
            <p:spPr>
              <a:xfrm rot="21600000">
                <a:off x="5727530" y="3374324"/>
                <a:ext cx="2346282" cy="2346282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2346282" y="2346282"/>
                    </a:moveTo>
                    <a:cubicBezTo>
                      <a:pt x="1050466" y="2346282"/>
                      <a:pt x="0" y="1295816"/>
                      <a:pt x="0" y="0"/>
                    </a:cubicBezTo>
                    <a:lnTo>
                      <a:pt x="2346282" y="0"/>
                    </a:lnTo>
                    <a:lnTo>
                      <a:pt x="2346282" y="234628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7898" tIns="170688" rIns="170688" bIns="85789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AT" sz="2400" kern="1200" dirty="0" smtClean="0"/>
                  <a:t>§§ Grund-lagen</a:t>
                </a:r>
                <a:endParaRPr lang="de-AT" sz="2400" kern="1200" dirty="0"/>
              </a:p>
            </p:txBody>
          </p:sp>
        </p:grpSp>
        <p:sp>
          <p:nvSpPr>
            <p:cNvPr id="20" name="Pfeil nach oben 19"/>
            <p:cNvSpPr/>
            <p:nvPr/>
          </p:nvSpPr>
          <p:spPr>
            <a:xfrm>
              <a:off x="7104185" y="2954215"/>
              <a:ext cx="263769" cy="732693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Pfeil nach oben 21"/>
            <p:cNvSpPr/>
            <p:nvPr/>
          </p:nvSpPr>
          <p:spPr>
            <a:xfrm rot="5400000">
              <a:off x="7941927" y="1524000"/>
              <a:ext cx="263769" cy="732693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Pfeil nach unten 22"/>
            <p:cNvSpPr/>
            <p:nvPr/>
          </p:nvSpPr>
          <p:spPr>
            <a:xfrm>
              <a:off x="8782050" y="2954215"/>
              <a:ext cx="290334" cy="73269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4475167" y="320515"/>
            <a:ext cx="2656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de-AT" i="1" dirty="0" smtClean="0"/>
              <a:t>„Die digitale Kompetenz der Schüler/innen wird durch den Einsatz von </a:t>
            </a:r>
            <a:r>
              <a:rPr lang="de-AT" b="1" i="1" dirty="0" smtClean="0"/>
              <a:t>digi.komp8</a:t>
            </a:r>
            <a:r>
              <a:rPr lang="de-AT" i="1" dirty="0"/>
              <a:t>-</a:t>
            </a:r>
            <a:r>
              <a:rPr lang="de-AT" i="1" dirty="0" smtClean="0"/>
              <a:t>Beispielen gefördert bzw. überprüft.    </a:t>
            </a:r>
            <a:endParaRPr lang="de-AT" dirty="0" smtClean="0"/>
          </a:p>
          <a:p>
            <a:pPr fontAlgn="ctr"/>
            <a:r>
              <a:rPr lang="de-AT" i="1" dirty="0" smtClean="0"/>
              <a:t>Durch Selbsteinschätzung wird mit </a:t>
            </a:r>
            <a:r>
              <a:rPr lang="de-AT" b="1" i="1" dirty="0" err="1" smtClean="0"/>
              <a:t>DIGI</a:t>
            </a:r>
            <a:r>
              <a:rPr lang="de-AT" b="1" i="1" dirty="0" err="1" smtClean="0"/>
              <a:t>check</a:t>
            </a:r>
            <a:r>
              <a:rPr lang="de-AT" i="1" dirty="0" smtClean="0"/>
              <a:t> die Kompetenz der Lehrerinnen und Lehrer erfasst.“ (NMS St. Peter)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26" name="Textfeld 25"/>
          <p:cNvSpPr txBox="1"/>
          <p:nvPr/>
        </p:nvSpPr>
        <p:spPr>
          <a:xfrm>
            <a:off x="238863" y="3533357"/>
            <a:ext cx="732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„Die </a:t>
            </a:r>
            <a:r>
              <a:rPr lang="de-AT" i="1" dirty="0"/>
              <a:t>Schüler/innen lernen für und leben in einer Welt, die </a:t>
            </a:r>
            <a:r>
              <a:rPr lang="de-AT" i="1" dirty="0" smtClean="0"/>
              <a:t>digitale Kompetenzen </a:t>
            </a:r>
            <a:r>
              <a:rPr lang="de-AT" i="1" dirty="0"/>
              <a:t>erfordert. Eine Arbeitsgruppe im Auftrag des </a:t>
            </a:r>
            <a:r>
              <a:rPr lang="de-AT" i="1" dirty="0" smtClean="0"/>
              <a:t>Bildungs-ministeriums </a:t>
            </a:r>
            <a:r>
              <a:rPr lang="de-AT" i="1" dirty="0"/>
              <a:t>hat das fächerübergreifende digi.komp8-Kompetenzmodell entwickelt, das es jeder Schule ermöglicht, ihrer im NMS-Lehrplan festgelegten Verantwortung gegenüber den Schüler/inne/n hinsichtlich zeitgemäßer Bildung auch im Bereich der sicheren und kritischen Anwendung der </a:t>
            </a:r>
            <a:r>
              <a:rPr lang="de-AT" i="1" dirty="0" smtClean="0"/>
              <a:t>Informations- </a:t>
            </a:r>
            <a:r>
              <a:rPr lang="de-AT" i="1" dirty="0"/>
              <a:t>und Kommunikationstechnologien gesichert </a:t>
            </a:r>
            <a:r>
              <a:rPr lang="de-AT" i="1" dirty="0" err="1"/>
              <a:t>nachzu</a:t>
            </a:r>
            <a:r>
              <a:rPr lang="de-AT" i="1" dirty="0"/>
              <a:t>-kommen</a:t>
            </a:r>
            <a:r>
              <a:rPr lang="de-AT" i="1" dirty="0" smtClean="0"/>
              <a:t>.“ (NMS-Vernetzung)</a:t>
            </a:r>
            <a:r>
              <a:rPr lang="de-AT" i="1" dirty="0"/>
              <a:t>	</a:t>
            </a:r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7096147" y="4227635"/>
            <a:ext cx="870012" cy="727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6986726" y="861134"/>
            <a:ext cx="870012" cy="1029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Meilenseine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6</a:t>
            </a:fld>
            <a:endParaRPr lang="de-AT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44787"/>
              </p:ext>
            </p:extLst>
          </p:nvPr>
        </p:nvGraphicFramePr>
        <p:xfrm>
          <a:off x="838200" y="584775"/>
          <a:ext cx="10677528" cy="190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967"/>
                <a:gridCol w="1041683"/>
                <a:gridCol w="2629826"/>
                <a:gridCol w="1859429"/>
                <a:gridCol w="2938639"/>
                <a:gridCol w="1243984"/>
              </a:tblGrid>
              <a:tr h="19043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Projekt-nehmer 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Absprache mit Direktion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Projekt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vorstellen, Kompetenzraster /-übersicht Kurse auf Schulplattform  verlinken/einbetten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Standards „Informatische Grundbildung“ in </a:t>
                      </a:r>
                      <a:r>
                        <a:rPr lang="de-DE" sz="16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Moodle-Exabis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digi.komp8-Basiskurs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(5. </a:t>
                      </a:r>
                      <a:r>
                        <a:rPr lang="de-DE" sz="16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Schst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., 16 UE, Vermittlung der digitalen Grundkompetenzen)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Begleitung und Beratung</a:t>
                      </a:r>
                      <a:endParaRPr lang="de-AT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Zertifikate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erstellen und drucken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(8. </a:t>
                      </a:r>
                      <a:r>
                        <a:rPr lang="de-DE" sz="16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Schst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.)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2656"/>
              </p:ext>
            </p:extLst>
          </p:nvPr>
        </p:nvGraphicFramePr>
        <p:xfrm>
          <a:off x="838200" y="2500629"/>
          <a:ext cx="10661651" cy="3913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089"/>
                <a:gridCol w="1050038"/>
                <a:gridCol w="2629139"/>
                <a:gridCol w="1858943"/>
                <a:gridCol w="2937872"/>
                <a:gridCol w="615285"/>
                <a:gridCol w="615285"/>
              </a:tblGrid>
              <a:tr h="438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Lehrende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digicheck</a:t>
                      </a:r>
                      <a:r>
                        <a:rPr lang="de-DE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(Infoblatt)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Kursauswahl: Welcher Kurs ist für mich/für mein Fach geeignet?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Office 365: Sammel- und Tauschpunkt einrichten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Kurse in den Unterrichtsfächern durchführen, auf Brauchbarkeit bewerten, in Kompetenzrastern bestätigen, Erfahrungsaustausch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Verteilung der Zertifikate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de-DE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2014/15</a:t>
                      </a:r>
                      <a:endParaRPr lang="de-AT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ysClr val="windowText" lastClr="000000"/>
                          </a:solidFill>
                          <a:effectLst/>
                        </a:rPr>
                        <a:t>05</a:t>
                      </a:r>
                      <a:endParaRPr lang="de-AT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09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11 - 04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ysClr val="windowText" lastClr="000000"/>
                          </a:solidFill>
                          <a:effectLst/>
                        </a:rPr>
                        <a:t>05</a:t>
                      </a:r>
                      <a:endParaRPr lang="de-AT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06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Lernende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Office 365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: Sammel- und Tauschpunkt einrichten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ePortfolio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kennen und nutzen lernen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Kurse durchführen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Schwierigkeit bewerten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Beiträge hochladen (veröffentlichen)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ysClr val="windowText" lastClr="000000"/>
                          </a:solidFill>
                          <a:effectLst/>
                        </a:rPr>
                        <a:t>Zertifikate</a:t>
                      </a:r>
                      <a:endParaRPr lang="de-AT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Distrib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AT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Klassenforen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(Folder)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Schulforum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, Schulwebsite, 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Moodle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Berichte</a:t>
                      </a: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(Gemeindezeitung…)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AT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24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Outcome</a:t>
                      </a:r>
                      <a:endParaRPr lang="de-AT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de-AT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Präsentation für Konferenz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Kompetenzraster für Lernende und Schule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de-DE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…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de-DE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…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de-DE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…</a:t>
                      </a:r>
                      <a:endParaRPr lang="de-A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31668" y="124288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Meilensteine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247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Entwicklungsziele Lehrer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7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723900" y="660400"/>
            <a:ext cx="6667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SQA-Schul-</a:t>
            </a:r>
            <a:r>
              <a:rPr lang="de-AT" sz="2400" b="1" dirty="0"/>
              <a:t>Entwicklungsziele</a:t>
            </a:r>
            <a:r>
              <a:rPr lang="de-AT" sz="2400" dirty="0"/>
              <a:t> im Bereich E-Learning:</a:t>
            </a:r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723900" y="1399064"/>
            <a:ext cx="1062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e-DE" b="1" dirty="0" smtClean="0"/>
              <a:t>ZIELE </a:t>
            </a:r>
            <a:r>
              <a:rPr lang="de-DE" b="1" dirty="0"/>
              <a:t>auf </a:t>
            </a:r>
            <a:r>
              <a:rPr lang="de-AT" b="1" dirty="0" smtClean="0"/>
              <a:t>LEHRERINNEN-EBENE</a:t>
            </a:r>
          </a:p>
          <a:p>
            <a:pPr fontAlgn="t"/>
            <a:endParaRPr lang="de-AT" dirty="0"/>
          </a:p>
          <a:p>
            <a:pPr marL="342900" indent="-342900" fontAlgn="t">
              <a:buFont typeface="+mj-lt"/>
              <a:buAutoNum type="arabicPeriod"/>
            </a:pPr>
            <a:r>
              <a:rPr lang="de-AT" dirty="0"/>
              <a:t>Die </a:t>
            </a:r>
            <a:r>
              <a:rPr lang="de-AT" dirty="0" err="1"/>
              <a:t>LehrerInnen</a:t>
            </a:r>
            <a:r>
              <a:rPr lang="de-AT" dirty="0"/>
              <a:t> nehmen an </a:t>
            </a:r>
            <a:r>
              <a:rPr lang="de-AT" b="1" dirty="0" err="1" smtClean="0"/>
              <a:t>DIGIcheck</a:t>
            </a:r>
            <a:r>
              <a:rPr lang="de-AT" dirty="0" smtClean="0"/>
              <a:t> </a:t>
            </a:r>
            <a:r>
              <a:rPr lang="de-AT" dirty="0"/>
              <a:t>Online-Fragebogen teil.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de-AT" dirty="0"/>
              <a:t>Sie wählen </a:t>
            </a:r>
            <a:r>
              <a:rPr lang="de-AT" b="1" dirty="0"/>
              <a:t>Kurse</a:t>
            </a:r>
            <a:r>
              <a:rPr lang="de-AT" dirty="0"/>
              <a:t> für ihren Unterricht geeignete digi.komp8-Kurse aus und dokumentieren dies auf dem ausgehängten Kompetenzraster.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de-AT" dirty="0"/>
              <a:t>Sie bestätigen den </a:t>
            </a:r>
            <a:r>
              <a:rPr lang="de-AT" dirty="0" err="1"/>
              <a:t>SchülerInnen</a:t>
            </a:r>
            <a:r>
              <a:rPr lang="de-AT" dirty="0"/>
              <a:t> die Kompetenzen auf </a:t>
            </a:r>
            <a:r>
              <a:rPr lang="de-AT" dirty="0" smtClean="0"/>
              <a:t>deren </a:t>
            </a:r>
            <a:r>
              <a:rPr lang="de-AT" b="1" dirty="0"/>
              <a:t>Kompetenz-Raster</a:t>
            </a:r>
            <a:r>
              <a:rPr lang="de-A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7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</a:t>
            </a:r>
            <a:r>
              <a:rPr lang="de-AT" dirty="0" err="1" smtClean="0"/>
              <a:t>DIGIcheck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8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665825" y="465337"/>
            <a:ext cx="826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 smtClean="0"/>
              <a:t>DIGIcheck</a:t>
            </a:r>
            <a:r>
              <a:rPr lang="de-AT" sz="2400" b="1" dirty="0" smtClean="0"/>
              <a:t> </a:t>
            </a:r>
            <a:r>
              <a:rPr lang="de-AT" sz="2400" dirty="0" smtClean="0"/>
              <a:t>für Lehrkräfte</a:t>
            </a:r>
            <a:endParaRPr lang="de-AT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65825" y="1050112"/>
            <a:ext cx="7368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„Der </a:t>
            </a:r>
            <a:r>
              <a:rPr lang="de-AT" dirty="0" err="1"/>
              <a:t>DIGIcheck</a:t>
            </a:r>
            <a:r>
              <a:rPr lang="de-AT" dirty="0"/>
              <a:t> ist ein Werkzeug für die Weiterentwicklung der eigenen Schule und eine wertvolle Unterstützung im Bereich Qualitätsmanagement</a:t>
            </a:r>
            <a:r>
              <a:rPr lang="de-AT" dirty="0" smtClean="0"/>
              <a:t>.“</a:t>
            </a:r>
          </a:p>
          <a:p>
            <a:r>
              <a:rPr lang="de-AT" sz="1200" dirty="0"/>
              <a:t>http://www.edugroup.at/bildung/news/detail/digicheck-fuer-lehrer.html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54902" y="637202"/>
            <a:ext cx="253146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/>
              <a:t>Anwendungskompetenz</a:t>
            </a:r>
          </a:p>
          <a:p>
            <a:r>
              <a:rPr lang="de-AT" dirty="0"/>
              <a:t>Didaktische Kompetenz</a:t>
            </a:r>
          </a:p>
          <a:p>
            <a:r>
              <a:rPr lang="de-AT" dirty="0"/>
              <a:t>Vernetzungskompetenz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7969" y="2066093"/>
            <a:ext cx="10058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Leitung &gt; gerhard@brandhofer.cc &gt; TANs &gt; Fragebogen (40 Fragen) &gt; anonym. Ergebnisse &gt; Rückmeldung</a:t>
            </a:r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2620409"/>
            <a:ext cx="10058400" cy="26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 smtClean="0"/>
              <a:t>EP: Entwicklungsziele Schüler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digi.komp8 – eine Chance für die digitale Schulentwicklung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9AE7-5311-4900-AB32-9533CCA510E3}" type="slidenum">
              <a:rPr lang="de-AT" smtClean="0"/>
              <a:t>9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718721" y="660400"/>
            <a:ext cx="6667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SQA-Schul-</a:t>
            </a:r>
            <a:r>
              <a:rPr lang="de-AT" sz="2400" b="1" dirty="0"/>
              <a:t>Entwicklungsziele</a:t>
            </a:r>
            <a:r>
              <a:rPr lang="de-AT" sz="2400" dirty="0"/>
              <a:t> im Bereich E-Learning:</a:t>
            </a:r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723900" y="1399064"/>
            <a:ext cx="10629900" cy="409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effectLst/>
              </a:rPr>
              <a:t>Ziele auf </a:t>
            </a:r>
            <a:r>
              <a:rPr lang="de-DE" b="1" dirty="0" err="1" smtClean="0">
                <a:effectLst/>
              </a:rPr>
              <a:t>SchülerInnen</a:t>
            </a:r>
            <a:r>
              <a:rPr lang="de-DE" b="1" dirty="0" smtClean="0">
                <a:effectLst/>
              </a:rPr>
              <a:t>-Ebene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AT" dirty="0" smtClean="0">
                <a:effectLst/>
              </a:rPr>
              <a:t>Die Schülerinnen und Schüler erwerben durch ausgewählte digi.komp8-Kurse Kompetenzen der Informatischen Grundbildung in den 4 Kompetenzfeldern (mit je 4 Bereichen) :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AT" dirty="0" smtClean="0">
                <a:effectLst/>
              </a:rPr>
              <a:t>Informationstechnologie, Mensch und Gesellschaft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AT" dirty="0" smtClean="0">
                <a:effectLst/>
              </a:rPr>
              <a:t>Informatiksysteme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AT" dirty="0" smtClean="0">
                <a:effectLst/>
              </a:rPr>
              <a:t>Anwendungen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AT" dirty="0" smtClean="0">
                <a:effectLst/>
              </a:rPr>
              <a:t>Konzepte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</a:rPr>
              <a:t>(Detaillierte Ziele sind in der </a:t>
            </a:r>
            <a:r>
              <a:rPr lang="de-DE" dirty="0" err="1" smtClean="0">
                <a:effectLst/>
              </a:rPr>
              <a:t>digi.komp</a:t>
            </a:r>
            <a:r>
              <a:rPr lang="de-DE" dirty="0" smtClean="0">
                <a:effectLst/>
              </a:rPr>
              <a:t>-Fibel sehr genau aufgelistet.)</a:t>
            </a:r>
            <a:endParaRPr lang="de-AT" dirty="0" smtClean="0">
              <a:effectLst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de-DE" dirty="0" smtClean="0">
                <a:effectLst/>
              </a:rPr>
              <a:t>2.  Sie speichern Ergebnisse im </a:t>
            </a:r>
            <a:r>
              <a:rPr lang="de-DE" dirty="0" err="1" smtClean="0">
                <a:effectLst/>
              </a:rPr>
              <a:t>Moodlekurs</a:t>
            </a:r>
            <a:r>
              <a:rPr lang="de-DE" dirty="0" smtClean="0">
                <a:effectLst/>
              </a:rPr>
              <a:t>/auf ihrer Portfolio-Seite (</a:t>
            </a:r>
            <a:r>
              <a:rPr lang="de-DE" dirty="0" err="1" smtClean="0">
                <a:effectLst/>
              </a:rPr>
              <a:t>Moodle-Exabis</a:t>
            </a:r>
            <a:r>
              <a:rPr lang="de-DE" dirty="0" smtClean="0">
                <a:effectLst/>
              </a:rPr>
              <a:t>) oder in OneDrive.</a:t>
            </a:r>
            <a:endParaRPr lang="de-AT" dirty="0" smtClean="0">
              <a:effectLst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de-DE" dirty="0" smtClean="0">
                <a:effectLst/>
              </a:rPr>
              <a:t>3.  Sie führen ihren Kompetenzraster als Grundlage für ein Zertifikat in der 8. Schulstufe.</a:t>
            </a:r>
            <a:endParaRPr lang="de-A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Breitbild</PresentationFormat>
  <Paragraphs>459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Wilhelm Tanzer</dc:creator>
  <cp:lastModifiedBy>Wilhelm Tanzer</cp:lastModifiedBy>
  <cp:revision>72</cp:revision>
  <dcterms:created xsi:type="dcterms:W3CDTF">2015-03-14T10:14:08Z</dcterms:created>
  <dcterms:modified xsi:type="dcterms:W3CDTF">2015-07-26T19:50:03Z</dcterms:modified>
</cp:coreProperties>
</file>